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32" r:id="rId2"/>
    <p:sldId id="371" r:id="rId3"/>
    <p:sldId id="372" r:id="rId4"/>
    <p:sldId id="350" r:id="rId5"/>
    <p:sldId id="352" r:id="rId6"/>
    <p:sldId id="373" r:id="rId7"/>
    <p:sldId id="353" r:id="rId8"/>
    <p:sldId id="374" r:id="rId9"/>
    <p:sldId id="354" r:id="rId10"/>
    <p:sldId id="375" r:id="rId11"/>
    <p:sldId id="355" r:id="rId12"/>
    <p:sldId id="376" r:id="rId13"/>
    <p:sldId id="377" r:id="rId14"/>
    <p:sldId id="357" r:id="rId15"/>
    <p:sldId id="358" r:id="rId16"/>
    <p:sldId id="359" r:id="rId17"/>
    <p:sldId id="294" r:id="rId1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474"/>
    <a:srgbClr val="548235"/>
    <a:srgbClr val="FFC000"/>
    <a:srgbClr val="ED7D31"/>
    <a:srgbClr val="B8CAE8"/>
    <a:srgbClr val="4472C4"/>
    <a:srgbClr val="357FC2"/>
    <a:srgbClr val="A6A6A6"/>
    <a:srgbClr val="10739E"/>
    <a:srgbClr val="107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6D525-4098-4517-9DAF-BD8C5EEF081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0C242-7397-4F92-8F81-B5651E080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171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1088E8-4AE4-B737-139F-73F6C56BF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02ACCC-61A8-CFEC-AE1B-3497790CB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F13A4E-3FB7-A3D1-DCF1-D52CE17C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F23E-8A21-402F-9324-7ED98A7E049A}" type="datetime1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37C19-DA4E-A9FD-8BA4-714AFE50E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45B8F4-D609-1921-BD10-F2D512F5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2DF2-C8F9-4E95-B8FD-B003B758E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2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37ECE-A119-C0C8-6375-5BB21B73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EFAAB2-728C-8933-4C51-B03A448A6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CA77E3-B1B6-A310-420B-9FBEF199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A4A1-AC48-4730-937A-20204F9C3C5F}" type="datetime1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A06044-A64D-730C-FB81-A874C318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B0D083-8AB3-97D1-696F-B083518E4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2DF2-C8F9-4E95-B8FD-B003B758E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1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174DA23-3F3A-6110-37A8-252E331B0D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E21AAC-B0AB-52BE-2E2D-038FEFD78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77B3DC-2C11-ABB3-6934-F6E06E76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A481-08E4-413F-B0A2-986B234C4DB0}" type="datetime1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6C56B5-2ED6-3BAB-BE04-6EBE4C12E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B5E93D-946B-05FA-379D-1216ECE6F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2DF2-C8F9-4E95-B8FD-B003B758E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4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F4509-BFA8-073B-09FA-71ADF009B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AF7DDA-069B-1D35-582F-ECAEC1D47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0A9DE1-D48F-2470-D4B9-2B7086819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59D7-BEC3-439E-9979-F7D9D2514A44}" type="datetime1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3B3D37-32F7-A3B8-696D-6ED3BAE1D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35D1D7-D005-D3E9-5595-F91ABCF2C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2DF2-C8F9-4E95-B8FD-B003B758E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97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BCF031-2181-94A7-76F7-1142C9B02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D087E7-C25C-0823-7524-7C8FC899A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D0BE75-98B4-DAAB-F1B0-65C7E18F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7B3B-0555-4ABF-8F6E-941A7FC38B7C}" type="datetime1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CD4328-8F5F-A7BB-A748-E7A71E340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B259EB-9732-6EE8-F130-67C3DF3DC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2DF2-C8F9-4E95-B8FD-B003B758E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80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97E935-1F11-876C-BCB1-B2707BB70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61A871-9D05-549E-AF71-DB0BE00BD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4C1258-6D84-F904-FB80-AB2752200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9393CF-0AEA-6B90-AAEC-02690A00F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DBC08-399F-4057-B64C-43366DCD1FA2}" type="datetime1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4BB519-0C29-60CF-2463-844F38989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2E256B-0FDC-E94E-C30D-A9A4136D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2DF2-C8F9-4E95-B8FD-B003B758E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93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0715E1-9E95-7331-2C21-0DA9A710F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03B566-9E5E-A3BC-8E9B-89B975463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4EFA81-0D56-3AB8-4DBD-B00B4D4E2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4300ED-1691-1AC2-4C0B-B18F88DC0B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46FDB2-1CDE-A243-9188-169BAFC65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EB16CBB-92B2-E3E5-1E77-B57B7EF6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6B35-9E0D-4FF7-B1FD-9E623D7C67ED}" type="datetime1">
              <a:rPr lang="ru-RU" smtClean="0"/>
              <a:t>29.01.2024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02D68C3-BB97-6175-233C-7760598E1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F179F24-FD4B-FB30-477D-C1DA43D7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2DF2-C8F9-4E95-B8FD-B003B758E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3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9A9B10-2631-B7A7-4B55-A44656D93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00D730-B172-8E9E-A152-B52A88771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CF3E-4202-4921-9038-A2574E07B8D0}" type="datetime1">
              <a:rPr lang="ru-RU" smtClean="0"/>
              <a:t>29.01.2024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C91870-7216-8319-4B32-B4A3DE16A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99B2C9-9E7C-B30A-FF84-DC73EDF6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2DF2-C8F9-4E95-B8FD-B003B758E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0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8EE4CDE-B948-0318-FDF6-659A3441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51FC-35E9-4CC3-BF1D-A4915640F94A}" type="datetime1">
              <a:rPr lang="ru-RU" smtClean="0"/>
              <a:t>29.01.2024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08A5E55-3138-7529-449C-F722A7C5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374A51-B09D-2E04-C727-FBECC4ACD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2DF2-C8F9-4E95-B8FD-B003B758E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59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9BA7D8-6D8F-CDD9-210E-EF6A21051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BE111F-5197-9CDC-A213-00BABCCEE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8E8186-231F-BD39-74AC-9F484D6E7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875299-91A0-82AF-7A76-FA5781E2F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43300-BFB9-4499-88D0-56FF43F0A8F0}" type="datetime1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8FC823-6303-E832-50F0-63CD83A5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F2260D-1C23-F65A-EB0D-5B0C2BD23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2DF2-C8F9-4E95-B8FD-B003B758E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1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4ED2D1-0558-10BF-1062-FAA7F218D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A3307D2-4D98-71C9-E5FE-FCA45352D9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A82B4B0-46D4-5355-A166-51C7A11D6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B151E4-DAD2-0725-750D-F6AD57C7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CC51-E5FB-4322-A7D4-BDCBA8757963}" type="datetime1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849864-83FB-8254-1ED6-32D87658C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D36160-1600-70D4-7A99-5BB75757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2DF2-C8F9-4E95-B8FD-B003B758E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46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39070-6FDB-7CB4-CEB1-346F0A15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DB0EAF-313E-3574-534B-C3A0E833B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30F398-1452-560F-DF4D-1B0A6FC3A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F90C-953E-412B-9294-4AC208B98841}" type="datetime1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2C86ED-6026-5068-F1BC-EA4E102616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3B3760-5FB0-806A-A5D8-86495FCE1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02DF2-C8F9-4E95-B8FD-B003B758E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47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0" y="3740420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Памятка </a:t>
            </a: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по выбору курса по направлению «</a:t>
            </a:r>
            <a:r>
              <a:rPr kumimoji="0" lang="ru-RU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энергобезопасность</a:t>
            </a: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»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00" y="1944740"/>
            <a:ext cx="6045200" cy="153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10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502448" y="59661"/>
            <a:ext cx="8575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IV. </a:t>
            </a:r>
            <a:r>
              <a:rPr lang="ru-RU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Теплоэнергия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26DC89-AB8A-C00B-B4FB-B93FDA790399}"/>
              </a:ext>
            </a:extLst>
          </p:cNvPr>
          <p:cNvSpPr/>
          <p:nvPr/>
        </p:nvSpPr>
        <p:spPr>
          <a:xfrm>
            <a:off x="725080" y="2689350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Работники теплоснабжающих и теплосетевых организаций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70444BB-1CA9-D767-5528-630936303CDF}"/>
              </a:ext>
            </a:extLst>
          </p:cNvPr>
          <p:cNvSpPr/>
          <p:nvPr/>
        </p:nvSpPr>
        <p:spPr>
          <a:xfrm>
            <a:off x="2798921" y="2025276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A27433C-44CC-35B8-55CC-1DE291F7EABA}"/>
              </a:ext>
            </a:extLst>
          </p:cNvPr>
          <p:cNvSpPr/>
          <p:nvPr/>
        </p:nvSpPr>
        <p:spPr>
          <a:xfrm>
            <a:off x="6381348" y="2689291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494F12A-6955-5D59-0712-1CE2AAE42152}"/>
              </a:ext>
            </a:extLst>
          </p:cNvPr>
          <p:cNvSpPr/>
          <p:nvPr/>
        </p:nvSpPr>
        <p:spPr>
          <a:xfrm rot="16200000">
            <a:off x="5662913" y="3934943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8D6650-35B8-CACA-F148-6E368159538A}"/>
              </a:ext>
            </a:extLst>
          </p:cNvPr>
          <p:cNvSpPr txBox="1"/>
          <p:nvPr/>
        </p:nvSpPr>
        <p:spPr>
          <a:xfrm>
            <a:off x="8256494" y="3634018"/>
            <a:ext cx="274472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Разделение на группы не предусмотрено</a:t>
            </a:r>
            <a:endParaRPr lang="ru-RU" sz="2400" dirty="0"/>
          </a:p>
        </p:txBody>
      </p:sp>
      <p:pic>
        <p:nvPicPr>
          <p:cNvPr id="7" name="Рисунок 6" descr="Предупреждение контур">
            <a:extLst>
              <a:ext uri="{FF2B5EF4-FFF2-40B4-BE49-F238E27FC236}">
                <a16:creationId xmlns:a16="http://schemas.microsoft.com/office/drawing/2014/main" id="{8B851481-B6BA-0DF9-BAD1-CC45338925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0290" y="3391080"/>
            <a:ext cx="1686204" cy="168620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3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502448" y="59661"/>
            <a:ext cx="8575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VI</a:t>
            </a:r>
            <a:r>
              <a:rPr lang="ru-RU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.Диспетчера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26DC89-AB8A-C00B-B4FB-B93FDA790399}"/>
              </a:ext>
            </a:extLst>
          </p:cNvPr>
          <p:cNvSpPr/>
          <p:nvPr/>
        </p:nvSpPr>
        <p:spPr>
          <a:xfrm>
            <a:off x="725080" y="2689350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Работники субъектов оперативно-диспетчерского управления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70444BB-1CA9-D767-5528-630936303CDF}"/>
              </a:ext>
            </a:extLst>
          </p:cNvPr>
          <p:cNvSpPr/>
          <p:nvPr/>
        </p:nvSpPr>
        <p:spPr>
          <a:xfrm>
            <a:off x="2798921" y="2025276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A27433C-44CC-35B8-55CC-1DE291F7EABA}"/>
              </a:ext>
            </a:extLst>
          </p:cNvPr>
          <p:cNvSpPr/>
          <p:nvPr/>
        </p:nvSpPr>
        <p:spPr>
          <a:xfrm>
            <a:off x="6381348" y="2689291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494F12A-6955-5D59-0712-1CE2AAE42152}"/>
              </a:ext>
            </a:extLst>
          </p:cNvPr>
          <p:cNvSpPr/>
          <p:nvPr/>
        </p:nvSpPr>
        <p:spPr>
          <a:xfrm rot="16200000">
            <a:off x="5662913" y="3934943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F5F9E5-65C1-C171-6C46-75F359325BFA}"/>
              </a:ext>
            </a:extLst>
          </p:cNvPr>
          <p:cNvSpPr txBox="1"/>
          <p:nvPr/>
        </p:nvSpPr>
        <p:spPr>
          <a:xfrm>
            <a:off x="6453066" y="3327671"/>
            <a:ext cx="462450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</a:rPr>
              <a:t>П</a:t>
            </a:r>
            <a:r>
              <a:rPr lang="ru-RU" b="0" i="0" dirty="0">
                <a:effectLst/>
                <a:latin typeface="Arial" panose="020B0604020202020204" pitchFamily="34" charset="0"/>
              </a:rPr>
              <a:t>ерсонал организаций, осуществляющих деятельность по оперативно-диспетчерскому управлению в электроэнергетике -  субъекты оперативно-диспетчерского управления в электроэнергетике и имеющих соответствующий статус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73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502448" y="59661"/>
            <a:ext cx="8575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VI</a:t>
            </a:r>
            <a:r>
              <a:rPr lang="ru-RU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.Диспетчера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26DC89-AB8A-C00B-B4FB-B93FDA790399}"/>
              </a:ext>
            </a:extLst>
          </p:cNvPr>
          <p:cNvSpPr/>
          <p:nvPr/>
        </p:nvSpPr>
        <p:spPr>
          <a:xfrm>
            <a:off x="725080" y="2689350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Работники субъектов оперативно-диспетчерского управления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70444BB-1CA9-D767-5528-630936303CDF}"/>
              </a:ext>
            </a:extLst>
          </p:cNvPr>
          <p:cNvSpPr/>
          <p:nvPr/>
        </p:nvSpPr>
        <p:spPr>
          <a:xfrm>
            <a:off x="2798921" y="2025276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A27433C-44CC-35B8-55CC-1DE291F7EABA}"/>
              </a:ext>
            </a:extLst>
          </p:cNvPr>
          <p:cNvSpPr/>
          <p:nvPr/>
        </p:nvSpPr>
        <p:spPr>
          <a:xfrm>
            <a:off x="6381348" y="2689291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494F12A-6955-5D59-0712-1CE2AAE42152}"/>
              </a:ext>
            </a:extLst>
          </p:cNvPr>
          <p:cNvSpPr/>
          <p:nvPr/>
        </p:nvSpPr>
        <p:spPr>
          <a:xfrm rot="16200000">
            <a:off x="5662913" y="3934943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8D6650-35B8-CACA-F148-6E368159538A}"/>
              </a:ext>
            </a:extLst>
          </p:cNvPr>
          <p:cNvSpPr txBox="1"/>
          <p:nvPr/>
        </p:nvSpPr>
        <p:spPr>
          <a:xfrm>
            <a:off x="8256494" y="3634018"/>
            <a:ext cx="274472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Разделение на группы не предусмотрено</a:t>
            </a:r>
            <a:endParaRPr lang="ru-RU" sz="2400" dirty="0"/>
          </a:p>
        </p:txBody>
      </p:sp>
      <p:pic>
        <p:nvPicPr>
          <p:cNvPr id="7" name="Рисунок 6" descr="Предупреждение контур">
            <a:extLst>
              <a:ext uri="{FF2B5EF4-FFF2-40B4-BE49-F238E27FC236}">
                <a16:creationId xmlns:a16="http://schemas.microsoft.com/office/drawing/2014/main" id="{8B851481-B6BA-0DF9-BAD1-CC45338925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0290" y="3391080"/>
            <a:ext cx="1686204" cy="168620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96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502448" y="59661"/>
            <a:ext cx="8575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V.</a:t>
            </a:r>
            <a:r>
              <a:rPr lang="ru-RU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Электропотребители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26DC89-AB8A-C00B-B4FB-B93FDA790399}"/>
              </a:ext>
            </a:extLst>
          </p:cNvPr>
          <p:cNvSpPr/>
          <p:nvPr/>
        </p:nvSpPr>
        <p:spPr>
          <a:xfrm>
            <a:off x="725080" y="2689350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Работники всех организаций, потребляющих электроэнергию</a:t>
            </a: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70444BB-1CA9-D767-5528-630936303CDF}"/>
              </a:ext>
            </a:extLst>
          </p:cNvPr>
          <p:cNvSpPr/>
          <p:nvPr/>
        </p:nvSpPr>
        <p:spPr>
          <a:xfrm>
            <a:off x="2798921" y="1912249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494F12A-6955-5D59-0712-1CE2AAE42152}"/>
              </a:ext>
            </a:extLst>
          </p:cNvPr>
          <p:cNvSpPr/>
          <p:nvPr/>
        </p:nvSpPr>
        <p:spPr>
          <a:xfrm rot="16200000">
            <a:off x="5646333" y="3935002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9FEB0CF1-747A-6B4B-C993-658B535A12B8}"/>
              </a:ext>
            </a:extLst>
          </p:cNvPr>
          <p:cNvSpPr/>
          <p:nvPr/>
        </p:nvSpPr>
        <p:spPr>
          <a:xfrm>
            <a:off x="6381807" y="2689291"/>
            <a:ext cx="5119132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П</a:t>
            </a:r>
            <a:r>
              <a:rPr lang="ru-RU" sz="2400" b="0" i="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ерсонал организаций, использующих электрическую энергию для собственных нужд 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33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502448" y="59661"/>
            <a:ext cx="8575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V.</a:t>
            </a:r>
            <a:r>
              <a:rPr lang="ru-RU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Электропотребители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26DC89-AB8A-C00B-B4FB-B93FDA790399}"/>
              </a:ext>
            </a:extLst>
          </p:cNvPr>
          <p:cNvSpPr/>
          <p:nvPr/>
        </p:nvSpPr>
        <p:spPr>
          <a:xfrm>
            <a:off x="725080" y="2689350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Работники всех организаций, потребляющих электроэнергию</a:t>
            </a: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70444BB-1CA9-D767-5528-630936303CDF}"/>
              </a:ext>
            </a:extLst>
          </p:cNvPr>
          <p:cNvSpPr/>
          <p:nvPr/>
        </p:nvSpPr>
        <p:spPr>
          <a:xfrm>
            <a:off x="2798921" y="1912249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494F12A-6955-5D59-0712-1CE2AAE42152}"/>
              </a:ext>
            </a:extLst>
          </p:cNvPr>
          <p:cNvSpPr/>
          <p:nvPr/>
        </p:nvSpPr>
        <p:spPr>
          <a:xfrm rot="16200000">
            <a:off x="5644342" y="3025681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9FEB0CF1-747A-6B4B-C993-658B535A12B8}"/>
              </a:ext>
            </a:extLst>
          </p:cNvPr>
          <p:cNvSpPr/>
          <p:nvPr/>
        </p:nvSpPr>
        <p:spPr>
          <a:xfrm>
            <a:off x="6381807" y="2860378"/>
            <a:ext cx="4851207" cy="89000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Промышленные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DEFABDE-710A-82AE-216B-4DCE858378A8}"/>
              </a:ext>
            </a:extLst>
          </p:cNvPr>
          <p:cNvSpPr/>
          <p:nvPr/>
        </p:nvSpPr>
        <p:spPr>
          <a:xfrm>
            <a:off x="6381807" y="4597637"/>
            <a:ext cx="4851207" cy="89000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Не промышленные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B0C84AD9-8A46-8561-FEE3-93C543ABC1FA}"/>
              </a:ext>
            </a:extLst>
          </p:cNvPr>
          <p:cNvSpPr/>
          <p:nvPr/>
        </p:nvSpPr>
        <p:spPr>
          <a:xfrm rot="16200000">
            <a:off x="5644342" y="4743401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Рисунок 14" descr="Предупреждение контур">
            <a:extLst>
              <a:ext uri="{FF2B5EF4-FFF2-40B4-BE49-F238E27FC236}">
                <a16:creationId xmlns:a16="http://schemas.microsoft.com/office/drawing/2014/main" id="{479CCB17-2D03-6380-6EE6-BF8053FE80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82335" y="2925786"/>
            <a:ext cx="682157" cy="682157"/>
          </a:xfrm>
          <a:prstGeom prst="rect">
            <a:avLst/>
          </a:prstGeom>
        </p:spPr>
      </p:pic>
      <p:pic>
        <p:nvPicPr>
          <p:cNvPr id="16" name="Рисунок 15" descr="Предупреждение контур">
            <a:extLst>
              <a:ext uri="{FF2B5EF4-FFF2-40B4-BE49-F238E27FC236}">
                <a16:creationId xmlns:a16="http://schemas.microsoft.com/office/drawing/2014/main" id="{F05C68AD-A4D6-529D-8F74-5F61420DCAE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437158" y="2925786"/>
            <a:ext cx="682157" cy="68215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440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502448" y="59661"/>
            <a:ext cx="8575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V.</a:t>
            </a:r>
            <a:r>
              <a:rPr lang="ru-RU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Электропотребители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26DC89-AB8A-C00B-B4FB-B93FDA790399}"/>
              </a:ext>
            </a:extLst>
          </p:cNvPr>
          <p:cNvSpPr/>
          <p:nvPr/>
        </p:nvSpPr>
        <p:spPr>
          <a:xfrm>
            <a:off x="725080" y="2689350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Промышленные</a:t>
            </a: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70444BB-1CA9-D767-5528-630936303CDF}"/>
              </a:ext>
            </a:extLst>
          </p:cNvPr>
          <p:cNvSpPr/>
          <p:nvPr/>
        </p:nvSpPr>
        <p:spPr>
          <a:xfrm>
            <a:off x="2798921" y="1912249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494F12A-6955-5D59-0712-1CE2AAE42152}"/>
              </a:ext>
            </a:extLst>
          </p:cNvPr>
          <p:cNvSpPr/>
          <p:nvPr/>
        </p:nvSpPr>
        <p:spPr>
          <a:xfrm rot="16200000">
            <a:off x="5632163" y="2816787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9FEB0CF1-747A-6B4B-C993-658B535A12B8}"/>
              </a:ext>
            </a:extLst>
          </p:cNvPr>
          <p:cNvSpPr/>
          <p:nvPr/>
        </p:nvSpPr>
        <p:spPr>
          <a:xfrm>
            <a:off x="6381807" y="2671024"/>
            <a:ext cx="4851207" cy="89000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Общие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B0C84AD9-8A46-8561-FEE3-93C543ABC1FA}"/>
              </a:ext>
            </a:extLst>
          </p:cNvPr>
          <p:cNvSpPr/>
          <p:nvPr/>
        </p:nvSpPr>
        <p:spPr>
          <a:xfrm rot="16200000">
            <a:off x="5627283" y="4473504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Рисунок 4" descr="Предупреждение контур">
            <a:extLst>
              <a:ext uri="{FF2B5EF4-FFF2-40B4-BE49-F238E27FC236}">
                <a16:creationId xmlns:a16="http://schemas.microsoft.com/office/drawing/2014/main" id="{C798DE32-539A-A1E7-E54D-19140C90777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00100" y="2704685"/>
            <a:ext cx="682157" cy="682157"/>
          </a:xfrm>
          <a:prstGeom prst="rect">
            <a:avLst/>
          </a:prstGeom>
        </p:spPr>
      </p:pic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31FFB5B9-5A97-9FEB-5765-C3C1F0388E32}"/>
              </a:ext>
            </a:extLst>
          </p:cNvPr>
          <p:cNvGrpSpPr/>
          <p:nvPr/>
        </p:nvGrpSpPr>
        <p:grpSpPr>
          <a:xfrm>
            <a:off x="6381807" y="3673940"/>
            <a:ext cx="4851207" cy="2197610"/>
            <a:chOff x="6381807" y="3925284"/>
            <a:chExt cx="4851207" cy="2197610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CDEFABDE-710A-82AE-216B-4DCE858378A8}"/>
                </a:ext>
              </a:extLst>
            </p:cNvPr>
            <p:cNvSpPr/>
            <p:nvPr/>
          </p:nvSpPr>
          <p:spPr>
            <a:xfrm>
              <a:off x="6381807" y="3925284"/>
              <a:ext cx="4851207" cy="2197610"/>
            </a:xfrm>
            <a:prstGeom prst="roundRect">
              <a:avLst>
                <a:gd name="adj" fmla="val 5404"/>
              </a:avLst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dirty="0">
                  <a:effectLst/>
                  <a:latin typeface="Montserrat" panose="00000500000000000000" pitchFamily="2" charset="-52"/>
                  <a:ea typeface="DengXian" panose="02010600030101010101" pitchFamily="2" charset="-122"/>
                  <a:cs typeface="Mangal" panose="02040503050203030202" pitchFamily="18" charset="0"/>
                </a:rPr>
                <a:t>Специальные работы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2400" dirty="0">
                <a:solidFill>
                  <a:prstClr val="black"/>
                </a:solidFill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id="{9A997048-DC49-D2E7-9E74-6629D990CEFC}"/>
                </a:ext>
              </a:extLst>
            </p:cNvPr>
            <p:cNvSpPr/>
            <p:nvPr/>
          </p:nvSpPr>
          <p:spPr>
            <a:xfrm>
              <a:off x="6647863" y="4520678"/>
              <a:ext cx="1316816" cy="703528"/>
            </a:xfrm>
            <a:prstGeom prst="roundRect">
              <a:avLst>
                <a:gd name="adj" fmla="val 5404"/>
              </a:avLst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dirty="0">
                  <a:effectLst/>
                  <a:latin typeface="Montserrat" panose="00000500000000000000" pitchFamily="2" charset="-52"/>
                  <a:ea typeface="DengXian" panose="02010600030101010101" pitchFamily="2" charset="-122"/>
                  <a:cs typeface="Mangal" panose="02040503050203030202" pitchFamily="18" charset="0"/>
                </a:rPr>
                <a:t>Спец 1</a:t>
              </a:r>
              <a:endPara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2624D835-AB91-2008-A494-95DB43F9781B}"/>
                </a:ext>
              </a:extLst>
            </p:cNvPr>
            <p:cNvSpPr/>
            <p:nvPr/>
          </p:nvSpPr>
          <p:spPr>
            <a:xfrm>
              <a:off x="6652806" y="5311655"/>
              <a:ext cx="1316817" cy="703528"/>
            </a:xfrm>
            <a:prstGeom prst="roundRect">
              <a:avLst>
                <a:gd name="adj" fmla="val 5404"/>
              </a:avLst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dirty="0">
                  <a:effectLst/>
                  <a:latin typeface="Montserrat" panose="00000500000000000000" pitchFamily="2" charset="-52"/>
                  <a:ea typeface="DengXian" panose="02010600030101010101" pitchFamily="2" charset="-122"/>
                  <a:cs typeface="Mangal" panose="02040503050203030202" pitchFamily="18" charset="0"/>
                </a:rPr>
                <a:t>Спец 4</a:t>
              </a:r>
              <a:endPara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id="{E84F3200-76F9-3DE4-02AE-749A5B2CFDB0}"/>
                </a:ext>
              </a:extLst>
            </p:cNvPr>
            <p:cNvSpPr/>
            <p:nvPr/>
          </p:nvSpPr>
          <p:spPr>
            <a:xfrm>
              <a:off x="8103115" y="4520678"/>
              <a:ext cx="1334167" cy="703528"/>
            </a:xfrm>
            <a:prstGeom prst="roundRect">
              <a:avLst>
                <a:gd name="adj" fmla="val 5404"/>
              </a:avLst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dirty="0">
                  <a:effectLst/>
                  <a:latin typeface="Montserrat" panose="00000500000000000000" pitchFamily="2" charset="-52"/>
                  <a:ea typeface="DengXian" panose="02010600030101010101" pitchFamily="2" charset="-122"/>
                  <a:cs typeface="Mangal" panose="02040503050203030202" pitchFamily="18" charset="0"/>
                </a:rPr>
                <a:t>Спец 2</a:t>
              </a:r>
              <a:endPara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4115668F-D154-208B-5281-05C834DA6C12}"/>
                </a:ext>
              </a:extLst>
            </p:cNvPr>
            <p:cNvSpPr/>
            <p:nvPr/>
          </p:nvSpPr>
          <p:spPr>
            <a:xfrm>
              <a:off x="8119958" y="5311655"/>
              <a:ext cx="1329222" cy="703528"/>
            </a:xfrm>
            <a:prstGeom prst="roundRect">
              <a:avLst>
                <a:gd name="adj" fmla="val 5404"/>
              </a:avLst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dirty="0">
                  <a:effectLst/>
                  <a:latin typeface="Montserrat" panose="00000500000000000000" pitchFamily="2" charset="-52"/>
                  <a:ea typeface="DengXian" panose="02010600030101010101" pitchFamily="2" charset="-122"/>
                  <a:cs typeface="Mangal" panose="02040503050203030202" pitchFamily="18" charset="0"/>
                </a:rPr>
                <a:t>Спец 5</a:t>
              </a:r>
              <a:endPara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Прямоугольник: скругленные углы 18">
              <a:extLst>
                <a:ext uri="{FF2B5EF4-FFF2-40B4-BE49-F238E27FC236}">
                  <a16:creationId xmlns:a16="http://schemas.microsoft.com/office/drawing/2014/main" id="{A7072DE5-8264-1E9F-8558-24514921C939}"/>
                </a:ext>
              </a:extLst>
            </p:cNvPr>
            <p:cNvSpPr/>
            <p:nvPr/>
          </p:nvSpPr>
          <p:spPr>
            <a:xfrm>
              <a:off x="9593068" y="4523144"/>
              <a:ext cx="1334167" cy="703528"/>
            </a:xfrm>
            <a:prstGeom prst="roundRect">
              <a:avLst>
                <a:gd name="adj" fmla="val 5404"/>
              </a:avLst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dirty="0">
                  <a:effectLst/>
                  <a:latin typeface="Montserrat" panose="00000500000000000000" pitchFamily="2" charset="-52"/>
                  <a:ea typeface="DengXian" panose="02010600030101010101" pitchFamily="2" charset="-122"/>
                  <a:cs typeface="Mangal" panose="02040503050203030202" pitchFamily="18" charset="0"/>
                </a:rPr>
                <a:t>Спец 3</a:t>
              </a:r>
              <a:endPara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3F37EA99-846B-B9AA-0D8B-A6091C1A00EC}"/>
                </a:ext>
              </a:extLst>
            </p:cNvPr>
            <p:cNvSpPr/>
            <p:nvPr/>
          </p:nvSpPr>
          <p:spPr>
            <a:xfrm>
              <a:off x="9599514" y="5311655"/>
              <a:ext cx="1329221" cy="703528"/>
            </a:xfrm>
            <a:prstGeom prst="roundRect">
              <a:avLst>
                <a:gd name="adj" fmla="val 5404"/>
              </a:avLst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dirty="0">
                  <a:effectLst/>
                  <a:latin typeface="Montserrat" panose="00000500000000000000" pitchFamily="2" charset="-52"/>
                  <a:ea typeface="DengXian" panose="02010600030101010101" pitchFamily="2" charset="-122"/>
                  <a:cs typeface="Mangal" panose="02040503050203030202" pitchFamily="18" charset="0"/>
                </a:rPr>
                <a:t>Спец 6</a:t>
              </a:r>
              <a:endPara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73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467100" y="59661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V.</a:t>
            </a:r>
            <a:r>
              <a:rPr lang="ru-RU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Электропотребители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5D157660-1FAA-11A8-3943-A53F390ED823}"/>
              </a:ext>
            </a:extLst>
          </p:cNvPr>
          <p:cNvSpPr/>
          <p:nvPr/>
        </p:nvSpPr>
        <p:spPr>
          <a:xfrm>
            <a:off x="1046500" y="1797655"/>
            <a:ext cx="1316816" cy="70352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Спец 1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80E52656-772D-1D6F-C4BB-292E3402B3C5}"/>
              </a:ext>
            </a:extLst>
          </p:cNvPr>
          <p:cNvSpPr/>
          <p:nvPr/>
        </p:nvSpPr>
        <p:spPr>
          <a:xfrm>
            <a:off x="1046500" y="4253368"/>
            <a:ext cx="1316817" cy="70352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Спец 4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EC7D327D-E914-B9B3-02B4-EACD297EEFB4}"/>
              </a:ext>
            </a:extLst>
          </p:cNvPr>
          <p:cNvSpPr/>
          <p:nvPr/>
        </p:nvSpPr>
        <p:spPr>
          <a:xfrm>
            <a:off x="1046500" y="2616226"/>
            <a:ext cx="1334167" cy="70352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Спец 2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3CB89FE6-2A5F-72EF-6986-20EC6BA8F145}"/>
              </a:ext>
            </a:extLst>
          </p:cNvPr>
          <p:cNvSpPr/>
          <p:nvPr/>
        </p:nvSpPr>
        <p:spPr>
          <a:xfrm>
            <a:off x="1046500" y="5071939"/>
            <a:ext cx="1329222" cy="70352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Спец 5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4E2C90E1-8E30-36CC-C732-6A0A6B07DA2F}"/>
              </a:ext>
            </a:extLst>
          </p:cNvPr>
          <p:cNvSpPr/>
          <p:nvPr/>
        </p:nvSpPr>
        <p:spPr>
          <a:xfrm>
            <a:off x="1046500" y="3434797"/>
            <a:ext cx="1334167" cy="70352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Спец 3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64BC537C-EAF8-969F-070C-CDC6DA52662D}"/>
              </a:ext>
            </a:extLst>
          </p:cNvPr>
          <p:cNvSpPr/>
          <p:nvPr/>
        </p:nvSpPr>
        <p:spPr>
          <a:xfrm>
            <a:off x="1046500" y="5890509"/>
            <a:ext cx="1329221" cy="70352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Спец 6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C82E6488-5A4C-1269-854C-70F8A67333FA}"/>
              </a:ext>
            </a:extLst>
          </p:cNvPr>
          <p:cNvSpPr/>
          <p:nvPr/>
        </p:nvSpPr>
        <p:spPr>
          <a:xfrm>
            <a:off x="2444993" y="1797655"/>
            <a:ext cx="9072000" cy="70352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применение грузоподъемных кранов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6F38D43E-2BB8-4C1E-52A9-622CE9C27FC6}"/>
              </a:ext>
            </a:extLst>
          </p:cNvPr>
          <p:cNvSpPr/>
          <p:nvPr/>
        </p:nvSpPr>
        <p:spPr>
          <a:xfrm>
            <a:off x="2444994" y="4253368"/>
            <a:ext cx="9072000" cy="70352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применение электросварочного оборудования как основного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AF7C24C4-D79A-CB9A-45A2-EA47E9C3898F}"/>
              </a:ext>
            </a:extLst>
          </p:cNvPr>
          <p:cNvSpPr/>
          <p:nvPr/>
        </p:nvSpPr>
        <p:spPr>
          <a:xfrm>
            <a:off x="2444994" y="2616226"/>
            <a:ext cx="9072000" cy="70352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использование оборудования кабельных линий электросетевого хозяйства потребителей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11D0C0ED-0821-92B3-24FC-87882D1E4075}"/>
              </a:ext>
            </a:extLst>
          </p:cNvPr>
          <p:cNvSpPr/>
          <p:nvPr/>
        </p:nvSpPr>
        <p:spPr>
          <a:xfrm>
            <a:off x="2444993" y="5071939"/>
            <a:ext cx="9072000" cy="70352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применение электродвигателей как основного оборудования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CBDA3543-9F56-3737-09E5-E2B5DC4894BB}"/>
              </a:ext>
            </a:extLst>
          </p:cNvPr>
          <p:cNvSpPr/>
          <p:nvPr/>
        </p:nvSpPr>
        <p:spPr>
          <a:xfrm>
            <a:off x="2444994" y="3434797"/>
            <a:ext cx="9072000" cy="70352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электроустановки повышенного напряжения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755BACBD-A1B3-43BF-848C-FA698A4AA3CA}"/>
              </a:ext>
            </a:extLst>
          </p:cNvPr>
          <p:cNvSpPr/>
          <p:nvPr/>
        </p:nvSpPr>
        <p:spPr>
          <a:xfrm>
            <a:off x="2444994" y="5890509"/>
            <a:ext cx="9072000" cy="703528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электротехнические лаборатории, испытание оборудования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812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67450DD-D2C8-ED05-A95D-937DA6A76EFD}"/>
              </a:ext>
            </a:extLst>
          </p:cNvPr>
          <p:cNvSpPr txBox="1"/>
          <p:nvPr/>
        </p:nvSpPr>
        <p:spPr>
          <a:xfrm>
            <a:off x="0" y="3871846"/>
            <a:ext cx="12192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299" y="2309927"/>
            <a:ext cx="5548595" cy="140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8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670300" y="59661"/>
            <a:ext cx="840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962260" y="975770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Кому нужно проходить проверку знаний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8EEC0C01-DDE6-7911-F8CD-1708B81D6C24}"/>
              </a:ext>
            </a:extLst>
          </p:cNvPr>
          <p:cNvGrpSpPr/>
          <p:nvPr/>
        </p:nvGrpSpPr>
        <p:grpSpPr>
          <a:xfrm>
            <a:off x="329689" y="1564607"/>
            <a:ext cx="11360162" cy="914400"/>
            <a:chOff x="47860" y="1915035"/>
            <a:chExt cx="11360162" cy="914400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11214572-2191-AF5A-CA26-AEA63D9D9AA7}"/>
                </a:ext>
              </a:extLst>
            </p:cNvPr>
            <p:cNvSpPr/>
            <p:nvPr/>
          </p:nvSpPr>
          <p:spPr>
            <a:xfrm>
              <a:off x="962260" y="2036932"/>
              <a:ext cx="10445762" cy="670607"/>
            </a:xfrm>
            <a:prstGeom prst="roundRect">
              <a:avLst>
                <a:gd name="adj" fmla="val 5404"/>
              </a:avLst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dirty="0">
                  <a:effectLst/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Работники электросетевых организаций (обслуживающих организаций)</a:t>
              </a:r>
              <a:endPara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pic>
          <p:nvPicPr>
            <p:cNvPr id="21" name="Рисунок 20" descr="Круг со стрелкой влево контур">
              <a:extLst>
                <a:ext uri="{FF2B5EF4-FFF2-40B4-BE49-F238E27FC236}">
                  <a16:creationId xmlns:a16="http://schemas.microsoft.com/office/drawing/2014/main" id="{884A6366-2A15-BF99-CBDB-A0C077119A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7860" y="1915035"/>
              <a:ext cx="914400" cy="914400"/>
            </a:xfrm>
            <a:prstGeom prst="rect">
              <a:avLst/>
            </a:prstGeom>
          </p:spPr>
        </p:pic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83AFF7C6-226F-C9AF-4087-B3D55F6F0755}"/>
              </a:ext>
            </a:extLst>
          </p:cNvPr>
          <p:cNvGrpSpPr/>
          <p:nvPr/>
        </p:nvGrpSpPr>
        <p:grpSpPr>
          <a:xfrm>
            <a:off x="329689" y="2412722"/>
            <a:ext cx="11360162" cy="914400"/>
            <a:chOff x="47860" y="2824981"/>
            <a:chExt cx="11360162" cy="914400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4F985236-795E-1D79-D126-1E497BA438E7}"/>
                </a:ext>
              </a:extLst>
            </p:cNvPr>
            <p:cNvSpPr/>
            <p:nvPr/>
          </p:nvSpPr>
          <p:spPr>
            <a:xfrm>
              <a:off x="962260" y="2946878"/>
              <a:ext cx="10445762" cy="670607"/>
            </a:xfrm>
            <a:prstGeom prst="roundRect">
              <a:avLst>
                <a:gd name="adj" fmla="val 5404"/>
              </a:avLst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dirty="0">
                  <a:effectLst/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Работники электростанций, в том числе функционирующих в режиме комбинированной выработки и гидроэлектростанций</a:t>
              </a:r>
              <a:endPara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pic>
          <p:nvPicPr>
            <p:cNvPr id="22" name="Рисунок 21" descr="Круг со стрелкой влево контур">
              <a:extLst>
                <a:ext uri="{FF2B5EF4-FFF2-40B4-BE49-F238E27FC236}">
                  <a16:creationId xmlns:a16="http://schemas.microsoft.com/office/drawing/2014/main" id="{C20F1AE6-E99D-3579-69D7-8866333AE7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7860" y="2824981"/>
              <a:ext cx="914400" cy="914400"/>
            </a:xfrm>
            <a:prstGeom prst="rect">
              <a:avLst/>
            </a:prstGeom>
          </p:spPr>
        </p:pic>
      </p:grp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6926236B-88BA-5B9B-6131-989F1D429294}"/>
              </a:ext>
            </a:extLst>
          </p:cNvPr>
          <p:cNvGrpSpPr/>
          <p:nvPr/>
        </p:nvGrpSpPr>
        <p:grpSpPr>
          <a:xfrm>
            <a:off x="329689" y="3260837"/>
            <a:ext cx="11360162" cy="914400"/>
            <a:chOff x="47860" y="3669465"/>
            <a:chExt cx="11360162" cy="914400"/>
          </a:xfrm>
        </p:grpSpPr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E7C68073-63EF-6ACB-5FD2-557F503D9749}"/>
                </a:ext>
              </a:extLst>
            </p:cNvPr>
            <p:cNvSpPr/>
            <p:nvPr/>
          </p:nvSpPr>
          <p:spPr>
            <a:xfrm>
              <a:off x="962260" y="3791362"/>
              <a:ext cx="10445762" cy="670607"/>
            </a:xfrm>
            <a:prstGeom prst="roundRect">
              <a:avLst>
                <a:gd name="adj" fmla="val 5404"/>
              </a:avLst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dirty="0">
                  <a:effectLst/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Работники организаций, потребителей тепловой энергии (обслуживающих организаций)</a:t>
              </a:r>
              <a:endPara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pic>
          <p:nvPicPr>
            <p:cNvPr id="23" name="Рисунок 22" descr="Круг со стрелкой влево контур">
              <a:extLst>
                <a:ext uri="{FF2B5EF4-FFF2-40B4-BE49-F238E27FC236}">
                  <a16:creationId xmlns:a16="http://schemas.microsoft.com/office/drawing/2014/main" id="{2B8522C0-CF0A-5EE4-B6BC-7875C0C17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7860" y="3669465"/>
              <a:ext cx="914400" cy="914400"/>
            </a:xfrm>
            <a:prstGeom prst="rect">
              <a:avLst/>
            </a:prstGeom>
          </p:spPr>
        </p:pic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84573011-7A8A-0926-8076-0002522568F8}"/>
              </a:ext>
            </a:extLst>
          </p:cNvPr>
          <p:cNvGrpSpPr/>
          <p:nvPr/>
        </p:nvGrpSpPr>
        <p:grpSpPr>
          <a:xfrm>
            <a:off x="329689" y="4108952"/>
            <a:ext cx="11360162" cy="914400"/>
            <a:chOff x="47860" y="4486777"/>
            <a:chExt cx="11360162" cy="914400"/>
          </a:xfrm>
        </p:grpSpPr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7DEA15C4-9421-0375-6C58-B1C5634446FE}"/>
                </a:ext>
              </a:extLst>
            </p:cNvPr>
            <p:cNvSpPr/>
            <p:nvPr/>
          </p:nvSpPr>
          <p:spPr>
            <a:xfrm>
              <a:off x="962260" y="4608674"/>
              <a:ext cx="10445762" cy="670607"/>
            </a:xfrm>
            <a:prstGeom prst="roundRect">
              <a:avLst>
                <a:gd name="adj" fmla="val 5404"/>
              </a:avLst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dirty="0">
                  <a:effectLst/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Работники теплоснабжающих и теплосетевых организаций</a:t>
              </a:r>
              <a:endPara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pic>
          <p:nvPicPr>
            <p:cNvPr id="24" name="Рисунок 23" descr="Круг со стрелкой влево контур">
              <a:extLst>
                <a:ext uri="{FF2B5EF4-FFF2-40B4-BE49-F238E27FC236}">
                  <a16:creationId xmlns:a16="http://schemas.microsoft.com/office/drawing/2014/main" id="{25B64719-F37F-5A8E-1D1E-D3953D2B7E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7860" y="4486777"/>
              <a:ext cx="914400" cy="914400"/>
            </a:xfrm>
            <a:prstGeom prst="rect">
              <a:avLst/>
            </a:prstGeom>
          </p:spPr>
        </p:pic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0A4108E6-9C91-FA10-AFBB-21982619B1AC}"/>
              </a:ext>
            </a:extLst>
          </p:cNvPr>
          <p:cNvGrpSpPr/>
          <p:nvPr/>
        </p:nvGrpSpPr>
        <p:grpSpPr>
          <a:xfrm>
            <a:off x="329689" y="4957068"/>
            <a:ext cx="11360162" cy="914400"/>
            <a:chOff x="47860" y="5307496"/>
            <a:chExt cx="11360162" cy="914400"/>
          </a:xfrm>
        </p:grpSpPr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id="{92BB805B-7A32-D22F-707E-71570530BA9D}"/>
                </a:ext>
              </a:extLst>
            </p:cNvPr>
            <p:cNvSpPr/>
            <p:nvPr/>
          </p:nvSpPr>
          <p:spPr>
            <a:xfrm>
              <a:off x="962260" y="5429393"/>
              <a:ext cx="10445762" cy="670607"/>
            </a:xfrm>
            <a:prstGeom prst="roundRect">
              <a:avLst>
                <a:gd name="adj" fmla="val 5404"/>
              </a:avLst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dirty="0">
                  <a:effectLst/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Работники субъектов оперативно-диспетчерского управления</a:t>
              </a:r>
              <a:endPara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pic>
          <p:nvPicPr>
            <p:cNvPr id="25" name="Рисунок 24" descr="Круг со стрелкой влево контур">
              <a:extLst>
                <a:ext uri="{FF2B5EF4-FFF2-40B4-BE49-F238E27FC236}">
                  <a16:creationId xmlns:a16="http://schemas.microsoft.com/office/drawing/2014/main" id="{B6427663-F148-8A5D-BD96-CA6F531D55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7860" y="5307496"/>
              <a:ext cx="914400" cy="914400"/>
            </a:xfrm>
            <a:prstGeom prst="rect">
              <a:avLst/>
            </a:prstGeom>
          </p:spPr>
        </p:pic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684C7DF-4FBE-FD71-AF4A-275BD6B00364}"/>
              </a:ext>
            </a:extLst>
          </p:cNvPr>
          <p:cNvGrpSpPr/>
          <p:nvPr/>
        </p:nvGrpSpPr>
        <p:grpSpPr>
          <a:xfrm>
            <a:off x="329689" y="5752492"/>
            <a:ext cx="11360162" cy="914400"/>
            <a:chOff x="47860" y="5307496"/>
            <a:chExt cx="11360162" cy="914400"/>
          </a:xfrm>
        </p:grpSpPr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id="{9BA9F7A4-DF5E-00C1-5E91-188A48035F9F}"/>
                </a:ext>
              </a:extLst>
            </p:cNvPr>
            <p:cNvSpPr/>
            <p:nvPr/>
          </p:nvSpPr>
          <p:spPr>
            <a:xfrm>
              <a:off x="962260" y="5429393"/>
              <a:ext cx="10445762" cy="670607"/>
            </a:xfrm>
            <a:prstGeom prst="roundRect">
              <a:avLst>
                <a:gd name="adj" fmla="val 5404"/>
              </a:avLst>
            </a:prstGeom>
            <a:noFill/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dirty="0">
                  <a:effectLst/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Работники организаций, потребляющих электроэнергию</a:t>
              </a:r>
            </a:p>
          </p:txBody>
        </p:sp>
        <p:pic>
          <p:nvPicPr>
            <p:cNvPr id="9" name="Рисунок 8" descr="Круг со стрелкой влево контур">
              <a:extLst>
                <a:ext uri="{FF2B5EF4-FFF2-40B4-BE49-F238E27FC236}">
                  <a16:creationId xmlns:a16="http://schemas.microsoft.com/office/drawing/2014/main" id="{BEB97ECB-C2D3-DC40-1880-F3D0D00345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7860" y="5307496"/>
              <a:ext cx="914400" cy="914400"/>
            </a:xfrm>
            <a:prstGeom prst="rect">
              <a:avLst/>
            </a:prstGeom>
          </p:spPr>
        </p:pic>
      </p:grpSp>
      <p:pic>
        <p:nvPicPr>
          <p:cNvPr id="31" name="Рисунок 30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7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502448" y="59661"/>
            <a:ext cx="8575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I.</a:t>
            </a:r>
            <a:r>
              <a:rPr lang="ru-RU" sz="1800" b="1" dirty="0" err="1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Электросетевое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26DC89-AB8A-C00B-B4FB-B93FDA790399}"/>
              </a:ext>
            </a:extLst>
          </p:cNvPr>
          <p:cNvSpPr/>
          <p:nvPr/>
        </p:nvSpPr>
        <p:spPr>
          <a:xfrm>
            <a:off x="725080" y="2689350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Работники электросетевых организаций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(обслуживающих организаций)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70444BB-1CA9-D767-5528-630936303CDF}"/>
              </a:ext>
            </a:extLst>
          </p:cNvPr>
          <p:cNvSpPr/>
          <p:nvPr/>
        </p:nvSpPr>
        <p:spPr>
          <a:xfrm>
            <a:off x="2798921" y="2025276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A27433C-44CC-35B8-55CC-1DE291F7EABA}"/>
              </a:ext>
            </a:extLst>
          </p:cNvPr>
          <p:cNvSpPr/>
          <p:nvPr/>
        </p:nvSpPr>
        <p:spPr>
          <a:xfrm>
            <a:off x="6381348" y="2537013"/>
            <a:ext cx="4985899" cy="3242066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494F12A-6955-5D59-0712-1CE2AAE42152}"/>
              </a:ext>
            </a:extLst>
          </p:cNvPr>
          <p:cNvSpPr/>
          <p:nvPr/>
        </p:nvSpPr>
        <p:spPr>
          <a:xfrm rot="16200000">
            <a:off x="5662913" y="3934943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A79ACF-A4D2-723D-0B80-0A73C209B491}"/>
              </a:ext>
            </a:extLst>
          </p:cNvPr>
          <p:cNvSpPr txBox="1"/>
          <p:nvPr/>
        </p:nvSpPr>
        <p:spPr>
          <a:xfrm>
            <a:off x="6521421" y="3205073"/>
            <a:ext cx="470575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П</a:t>
            </a:r>
            <a:r>
              <a:rPr lang="ru-RU" b="0" i="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ерсонал организаций, осуществляющих деятельность по передаче и распределению электрической энергии с использованием объектов электросетевого хозяйства: </a:t>
            </a:r>
          </a:p>
          <a:p>
            <a:pPr algn="ctr"/>
            <a:r>
              <a:rPr lang="ru-RU" b="0" i="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линии электропередачи, подстанции</a:t>
            </a:r>
            <a:endParaRPr lang="ru-RU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1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502448" y="59661"/>
            <a:ext cx="8575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I.</a:t>
            </a:r>
            <a:r>
              <a:rPr lang="ru-RU" sz="1800" b="1" dirty="0" err="1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Электросетевое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26DC89-AB8A-C00B-B4FB-B93FDA790399}"/>
              </a:ext>
            </a:extLst>
          </p:cNvPr>
          <p:cNvSpPr/>
          <p:nvPr/>
        </p:nvSpPr>
        <p:spPr>
          <a:xfrm>
            <a:off x="725080" y="2689350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Работники электросетевых организаций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(обслуживающих организаций)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70444BB-1CA9-D767-5528-630936303CDF}"/>
              </a:ext>
            </a:extLst>
          </p:cNvPr>
          <p:cNvSpPr/>
          <p:nvPr/>
        </p:nvSpPr>
        <p:spPr>
          <a:xfrm>
            <a:off x="2798921" y="2025276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A27433C-44CC-35B8-55CC-1DE291F7EABA}"/>
              </a:ext>
            </a:extLst>
          </p:cNvPr>
          <p:cNvSpPr/>
          <p:nvPr/>
        </p:nvSpPr>
        <p:spPr>
          <a:xfrm>
            <a:off x="6381348" y="2537013"/>
            <a:ext cx="4985899" cy="3242066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494F12A-6955-5D59-0712-1CE2AAE42152}"/>
              </a:ext>
            </a:extLst>
          </p:cNvPr>
          <p:cNvSpPr/>
          <p:nvPr/>
        </p:nvSpPr>
        <p:spPr>
          <a:xfrm rot="16200000">
            <a:off x="5662913" y="3934943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C704DD5-B06B-6508-7A8E-1511B32F7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53124"/>
              </p:ext>
            </p:extLst>
          </p:nvPr>
        </p:nvGraphicFramePr>
        <p:xfrm>
          <a:off x="6484552" y="2689350"/>
          <a:ext cx="4779489" cy="31308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79489">
                  <a:extLst>
                    <a:ext uri="{9D8B030D-6E8A-4147-A177-3AD203B41FA5}">
                      <a16:colId xmlns:a16="http://schemas.microsoft.com/office/drawing/2014/main" val="4971339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I группа  до 1000 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4871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II группа  до и выше 1000 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2100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III группа  до 1000 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876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III группа  до и выше 1000 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75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IV группа  до 1000 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130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IV группа  до и выше 1000 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048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V группа  до 1000 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4889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V группа  до и выше 1000 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678255"/>
                  </a:ext>
                </a:extLst>
              </a:tr>
            </a:tbl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9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502448" y="59661"/>
            <a:ext cx="8575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II.</a:t>
            </a:r>
            <a:r>
              <a:rPr lang="ru-RU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Комбинированная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26DC89-AB8A-C00B-B4FB-B93FDA790399}"/>
              </a:ext>
            </a:extLst>
          </p:cNvPr>
          <p:cNvSpPr/>
          <p:nvPr/>
        </p:nvSpPr>
        <p:spPr>
          <a:xfrm>
            <a:off x="725080" y="2689350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Работники электростанций, в том числе функционирующих в режиме комбинированной выработки и гидроэлектростанций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70444BB-1CA9-D767-5528-630936303CDF}"/>
              </a:ext>
            </a:extLst>
          </p:cNvPr>
          <p:cNvSpPr/>
          <p:nvPr/>
        </p:nvSpPr>
        <p:spPr>
          <a:xfrm>
            <a:off x="2798921" y="2025276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A27433C-44CC-35B8-55CC-1DE291F7EABA}"/>
              </a:ext>
            </a:extLst>
          </p:cNvPr>
          <p:cNvSpPr/>
          <p:nvPr/>
        </p:nvSpPr>
        <p:spPr>
          <a:xfrm>
            <a:off x="6381348" y="2689291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b="0" i="0" dirty="0">
                <a:solidFill>
                  <a:srgbClr val="505050"/>
                </a:solidFill>
                <a:effectLst/>
                <a:latin typeface="Arial" panose="020B0604020202020204" pitchFamily="34" charset="0"/>
              </a:rPr>
              <a:t>тепловые электростанции (ТЭС, ТЭЦ)</a:t>
            </a:r>
            <a:r>
              <a:rPr lang="ru-RU" dirty="0">
                <a:solidFill>
                  <a:prstClr val="black"/>
                </a:solidFill>
                <a:latin typeface="Calibri" panose="020F0502020204030204"/>
              </a:rPr>
              <a:t>;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b="0" i="0" dirty="0">
                <a:solidFill>
                  <a:srgbClr val="505050"/>
                </a:solidFill>
                <a:effectLst/>
                <a:latin typeface="Arial" panose="020B0604020202020204" pitchFamily="34" charset="0"/>
              </a:rPr>
              <a:t>гидроэлектростанции (ГЭС)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494F12A-6955-5D59-0712-1CE2AAE42152}"/>
              </a:ext>
            </a:extLst>
          </p:cNvPr>
          <p:cNvSpPr/>
          <p:nvPr/>
        </p:nvSpPr>
        <p:spPr>
          <a:xfrm rot="16200000">
            <a:off x="5662913" y="3934943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91C923-2CD3-5E23-B69A-ED6AAF0354D2}"/>
              </a:ext>
            </a:extLst>
          </p:cNvPr>
          <p:cNvSpPr txBox="1"/>
          <p:nvPr/>
        </p:nvSpPr>
        <p:spPr>
          <a:xfrm>
            <a:off x="6559051" y="2905770"/>
            <a:ext cx="4495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</a:rPr>
              <a:t>П</a:t>
            </a:r>
            <a:r>
              <a:rPr lang="ru-RU" b="0" i="0" dirty="0">
                <a:effectLst/>
                <a:latin typeface="Arial" panose="020B0604020202020204" pitchFamily="34" charset="0"/>
              </a:rPr>
              <a:t>ерсонал организаций, занимающихся производством электроэнергии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5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502448" y="59661"/>
            <a:ext cx="8575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II.</a:t>
            </a:r>
            <a:r>
              <a:rPr lang="ru-RU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Комбинированная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26DC89-AB8A-C00B-B4FB-B93FDA790399}"/>
              </a:ext>
            </a:extLst>
          </p:cNvPr>
          <p:cNvSpPr/>
          <p:nvPr/>
        </p:nvSpPr>
        <p:spPr>
          <a:xfrm>
            <a:off x="725080" y="2689350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Работники электростанций, в том числе функционирующих в режиме комбинированной выработки и гидроэлектростанций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70444BB-1CA9-D767-5528-630936303CDF}"/>
              </a:ext>
            </a:extLst>
          </p:cNvPr>
          <p:cNvSpPr/>
          <p:nvPr/>
        </p:nvSpPr>
        <p:spPr>
          <a:xfrm>
            <a:off x="2798921" y="2025276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A27433C-44CC-35B8-55CC-1DE291F7EABA}"/>
              </a:ext>
            </a:extLst>
          </p:cNvPr>
          <p:cNvSpPr/>
          <p:nvPr/>
        </p:nvSpPr>
        <p:spPr>
          <a:xfrm>
            <a:off x="6381348" y="2689291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494F12A-6955-5D59-0712-1CE2AAE42152}"/>
              </a:ext>
            </a:extLst>
          </p:cNvPr>
          <p:cNvSpPr/>
          <p:nvPr/>
        </p:nvSpPr>
        <p:spPr>
          <a:xfrm rot="16200000">
            <a:off x="5662913" y="3934943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C394660-E4E3-B207-5386-1D9AEA9AB685}"/>
              </a:ext>
            </a:extLst>
          </p:cNvPr>
          <p:cNvGraphicFramePr>
            <a:graphicFrameLocks noGrp="1"/>
          </p:cNvGraphicFramePr>
          <p:nvPr/>
        </p:nvGraphicFramePr>
        <p:xfrm>
          <a:off x="6605521" y="2738123"/>
          <a:ext cx="4402859" cy="31308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02859">
                  <a:extLst>
                    <a:ext uri="{9D8B030D-6E8A-4147-A177-3AD203B41FA5}">
                      <a16:colId xmlns:a16="http://schemas.microsoft.com/office/drawing/2014/main" val="40966435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II группа  до 1000 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747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II группа  до и выше 1000 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467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III группа  до 1000 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9481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III группа  до и выше 1000 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32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IV группа  до 1000 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8229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IV группа  до и выше 1000 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3457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V группа  до 1000 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487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V группа  до и выше 1000 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2639059"/>
                  </a:ext>
                </a:extLst>
              </a:tr>
            </a:tbl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4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502448" y="59661"/>
            <a:ext cx="8575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III.</a:t>
            </a:r>
            <a:r>
              <a:rPr lang="ru-RU" sz="1800" b="1" dirty="0" err="1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Тепропотребители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26DC89-AB8A-C00B-B4FB-B93FDA790399}"/>
              </a:ext>
            </a:extLst>
          </p:cNvPr>
          <p:cNvSpPr/>
          <p:nvPr/>
        </p:nvSpPr>
        <p:spPr>
          <a:xfrm>
            <a:off x="725080" y="2689350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Работники организаций, потребителей тепловой энергии (обслуживающих организаций)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70444BB-1CA9-D767-5528-630936303CDF}"/>
              </a:ext>
            </a:extLst>
          </p:cNvPr>
          <p:cNvSpPr/>
          <p:nvPr/>
        </p:nvSpPr>
        <p:spPr>
          <a:xfrm>
            <a:off x="2798921" y="2025276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A27433C-44CC-35B8-55CC-1DE291F7EABA}"/>
              </a:ext>
            </a:extLst>
          </p:cNvPr>
          <p:cNvSpPr/>
          <p:nvPr/>
        </p:nvSpPr>
        <p:spPr>
          <a:xfrm>
            <a:off x="6381348" y="2689291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b="0" i="0" dirty="0">
              <a:solidFill>
                <a:srgbClr val="505050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b="0" i="0" dirty="0">
              <a:solidFill>
                <a:srgbClr val="505050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dirty="0">
              <a:solidFill>
                <a:srgbClr val="505050"/>
              </a:solidFill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b="0" i="0" dirty="0">
                <a:solidFill>
                  <a:srgbClr val="505050"/>
                </a:solidFill>
                <a:effectLst/>
                <a:latin typeface="Arial" panose="020B0604020202020204" pitchFamily="34" charset="0"/>
              </a:rPr>
              <a:t>монтаж, эксплуатация, ремонт отопительных систем;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b="0" i="0" dirty="0">
                <a:solidFill>
                  <a:srgbClr val="505050"/>
                </a:solidFill>
                <a:effectLst/>
                <a:latin typeface="Arial" panose="020B0604020202020204" pitchFamily="34" charset="0"/>
              </a:rPr>
              <a:t>монтаж, эксплуатация, ремонт оборудования, использующего тепловую энергию.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494F12A-6955-5D59-0712-1CE2AAE42152}"/>
              </a:ext>
            </a:extLst>
          </p:cNvPr>
          <p:cNvSpPr/>
          <p:nvPr/>
        </p:nvSpPr>
        <p:spPr>
          <a:xfrm rot="16200000">
            <a:off x="5662913" y="3934943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D03BCD-8AD0-8F5F-6046-A10DF9E1A4D0}"/>
              </a:ext>
            </a:extLst>
          </p:cNvPr>
          <p:cNvSpPr txBox="1"/>
          <p:nvPr/>
        </p:nvSpPr>
        <p:spPr>
          <a:xfrm>
            <a:off x="6482650" y="2862976"/>
            <a:ext cx="46486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П</a:t>
            </a:r>
            <a:r>
              <a:rPr lang="ru-RU" b="0" i="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ерсонал организаций, занимающихся обслуживанием (эксплуатацией) тепловых энергоустановок</a:t>
            </a:r>
            <a:endParaRPr lang="ru-RU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60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502448" y="59661"/>
            <a:ext cx="8575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III.</a:t>
            </a:r>
            <a:r>
              <a:rPr lang="ru-RU" sz="1800" b="1" dirty="0" err="1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Тепропотребители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26DC89-AB8A-C00B-B4FB-B93FDA790399}"/>
              </a:ext>
            </a:extLst>
          </p:cNvPr>
          <p:cNvSpPr/>
          <p:nvPr/>
        </p:nvSpPr>
        <p:spPr>
          <a:xfrm>
            <a:off x="725080" y="2689350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Работники организаций, потребителей тепловой энергии (обслуживающих организаций)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70444BB-1CA9-D767-5528-630936303CDF}"/>
              </a:ext>
            </a:extLst>
          </p:cNvPr>
          <p:cNvSpPr/>
          <p:nvPr/>
        </p:nvSpPr>
        <p:spPr>
          <a:xfrm>
            <a:off x="2798921" y="2025276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A27433C-44CC-35B8-55CC-1DE291F7EABA}"/>
              </a:ext>
            </a:extLst>
          </p:cNvPr>
          <p:cNvSpPr/>
          <p:nvPr/>
        </p:nvSpPr>
        <p:spPr>
          <a:xfrm>
            <a:off x="6381348" y="2689291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494F12A-6955-5D59-0712-1CE2AAE42152}"/>
              </a:ext>
            </a:extLst>
          </p:cNvPr>
          <p:cNvSpPr/>
          <p:nvPr/>
        </p:nvSpPr>
        <p:spPr>
          <a:xfrm rot="16200000">
            <a:off x="5662913" y="3934943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8D6650-35B8-CACA-F148-6E368159538A}"/>
              </a:ext>
            </a:extLst>
          </p:cNvPr>
          <p:cNvSpPr txBox="1"/>
          <p:nvPr/>
        </p:nvSpPr>
        <p:spPr>
          <a:xfrm>
            <a:off x="8256494" y="3634018"/>
            <a:ext cx="274472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Разделение на группы не предусмотрено</a:t>
            </a:r>
            <a:endParaRPr lang="ru-RU" sz="2400" dirty="0"/>
          </a:p>
        </p:txBody>
      </p:sp>
      <p:pic>
        <p:nvPicPr>
          <p:cNvPr id="7" name="Рисунок 6" descr="Предупреждение контур">
            <a:extLst>
              <a:ext uri="{FF2B5EF4-FFF2-40B4-BE49-F238E27FC236}">
                <a16:creationId xmlns:a16="http://schemas.microsoft.com/office/drawing/2014/main" id="{8B851481-B6BA-0DF9-BAD1-CC45338925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570290" y="3391080"/>
            <a:ext cx="1686204" cy="168620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3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D0E208E-7C1C-81FE-4D54-956871DDB1EE}"/>
              </a:ext>
            </a:extLst>
          </p:cNvPr>
          <p:cNvSpPr/>
          <p:nvPr/>
        </p:nvSpPr>
        <p:spPr>
          <a:xfrm>
            <a:off x="3502448" y="59661"/>
            <a:ext cx="8575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Группа электробезопасности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D4EA721-244A-088D-7D1E-D276D10A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4500" y="63443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402DF2-C8F9-4E95-B8FD-B003B758EA99}" type="slidenum"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17DD378-712C-E50D-2800-88DF83D2B409}"/>
              </a:ext>
            </a:extLst>
          </p:cNvPr>
          <p:cNvSpPr/>
          <p:nvPr/>
        </p:nvSpPr>
        <p:spPr>
          <a:xfrm>
            <a:off x="1055177" y="1078922"/>
            <a:ext cx="10445762" cy="588837"/>
          </a:xfrm>
          <a:prstGeom prst="roundRect">
            <a:avLst>
              <a:gd name="adj" fmla="val 540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IV. </a:t>
            </a:r>
            <a:r>
              <a:rPr lang="ru-RU" sz="1800" b="1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Теплоэнергия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26DC89-AB8A-C00B-B4FB-B93FDA790399}"/>
              </a:ext>
            </a:extLst>
          </p:cNvPr>
          <p:cNvSpPr/>
          <p:nvPr/>
        </p:nvSpPr>
        <p:spPr>
          <a:xfrm>
            <a:off x="725080" y="2689350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effectLst/>
                <a:latin typeface="Montserrat" panose="00000500000000000000" pitchFamily="2" charset="-52"/>
                <a:ea typeface="DengXian" panose="02010600030101010101" pitchFamily="2" charset="-122"/>
                <a:cs typeface="Mangal" panose="02040503050203030202" pitchFamily="18" charset="0"/>
              </a:rPr>
              <a:t>Работники теплоснабжающих и теплосетевых организаций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70444BB-1CA9-D767-5528-630936303CDF}"/>
              </a:ext>
            </a:extLst>
          </p:cNvPr>
          <p:cNvSpPr/>
          <p:nvPr/>
        </p:nvSpPr>
        <p:spPr>
          <a:xfrm>
            <a:off x="2798921" y="2025276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1A27433C-44CC-35B8-55CC-1DE291F7EABA}"/>
              </a:ext>
            </a:extLst>
          </p:cNvPr>
          <p:cNvSpPr/>
          <p:nvPr/>
        </p:nvSpPr>
        <p:spPr>
          <a:xfrm>
            <a:off x="6381348" y="2689291"/>
            <a:ext cx="4851207" cy="3089787"/>
          </a:xfrm>
          <a:prstGeom prst="roundRect">
            <a:avLst>
              <a:gd name="adj" fmla="val 5404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D494F12A-6955-5D59-0712-1CE2AAE42152}"/>
              </a:ext>
            </a:extLst>
          </p:cNvPr>
          <p:cNvSpPr/>
          <p:nvPr/>
        </p:nvSpPr>
        <p:spPr>
          <a:xfrm rot="16200000">
            <a:off x="5662913" y="3934943"/>
            <a:ext cx="703527" cy="598481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43EFDD-5722-AC7A-49C6-291271E7BE6F}"/>
              </a:ext>
            </a:extLst>
          </p:cNvPr>
          <p:cNvSpPr txBox="1"/>
          <p:nvPr/>
        </p:nvSpPr>
        <p:spPr>
          <a:xfrm>
            <a:off x="6592388" y="3495519"/>
            <a:ext cx="44291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</a:rPr>
              <a:t>П</a:t>
            </a:r>
            <a:r>
              <a:rPr lang="ru-RU" b="0" i="0" dirty="0">
                <a:effectLst/>
                <a:latin typeface="Arial" panose="020B0604020202020204" pitchFamily="34" charset="0"/>
              </a:rPr>
              <a:t>ерсонал организаций, осуществляющих деятельность по генерации (производству), передаче, распределению и сбыту тепловой энергии, эксплуатации тепловых сетей.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25"/>
            <a:ext cx="3223126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768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514</Words>
  <Application>Microsoft Office PowerPoint</Application>
  <PresentationFormat>Широкоэкранный</PresentationFormat>
  <Paragraphs>127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DengXian</vt:lpstr>
      <vt:lpstr>Lato</vt:lpstr>
      <vt:lpstr>Mangal</vt:lpstr>
      <vt:lpstr>Montserrat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Воронков</dc:creator>
  <cp:lastModifiedBy>Victus</cp:lastModifiedBy>
  <cp:revision>117</cp:revision>
  <cp:lastPrinted>2022-06-28T23:17:50Z</cp:lastPrinted>
  <dcterms:created xsi:type="dcterms:W3CDTF">2022-05-15T13:37:35Z</dcterms:created>
  <dcterms:modified xsi:type="dcterms:W3CDTF">2024-01-31T14:41:18Z</dcterms:modified>
</cp:coreProperties>
</file>